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671" r:id="rId3"/>
    <p:sldMasterId id="2147483672" r:id="rId4"/>
    <p:sldMasterId id="2147483673" r:id="rId5"/>
    <p:sldMasterId id="2147483674" r:id="rId6"/>
    <p:sldMasterId id="2147483675" r:id="rId7"/>
  </p:sldMasterIdLst>
  <p:notesMasterIdLst>
    <p:notesMasterId r:id="rId45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6858000" type="screen4x3"/>
  <p:notesSz cx="6858000" cy="9144000"/>
  <p:embeddedFontLs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Caveat" panose="020B060402020202020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1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robust-research-institutions-must-do-their-part-for-reproducibility-1.18259?WT.mc_id=TWT_NatureNew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3e01af911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3e01af911_0_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43e01af911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3e2877ca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3e2877caf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43e2877caf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3859c119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3859c1192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43859c1192_0_6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3859c119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3859c1192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3859c1192_0_7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859c119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3859c1192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43859c1192_0_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3859c11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3859c1192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43859c1192_0_9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3859c119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3859c1192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43859c1192_0_9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3e01af91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3e01af911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43e01af911_0_17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8325b0cd5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38325b0cd5_4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8325b0cd5_4_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3859c119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43859c1192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Refer to Simon Coles: we need disciplinary specific guidance, relevant to researchers and their communities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43859c1192_0_1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325b0cd5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325b0cd5_0_4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8325b0cd5_0_47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325b0cd5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8325b0cd5_4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8325b0cd5_4_2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3e2877caf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3e2877caf_1_2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43e2877caf_1_24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3e2877caf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3e2877caf_1_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43e2877caf_1_2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3e2877ca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3e2877caf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43e2877caf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3e2877ca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3e2877ca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43e2877ca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3859c1192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3859c1192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43859c1192_0_20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3e01af911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3e01af911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43e01af911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3e2877caf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3e2877caf_1_1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43e2877caf_1_1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3e2877caf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3e2877caf_1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43e2877caf_1_2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3e2877caf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3e2877caf_1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43e2877caf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325b0cd5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325b0cd5_0_4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8325b0cd5_0_48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3e2877caf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3e2877caf_1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43e2877caf_1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3e2877caf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3e2877caf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43e2877caf_1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3e2877caf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3e2877caf_1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43e2877caf_1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3e2877caf_1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http://ec.europa.eu/research/openscience/pdf/os_rewards_wgreport.pdf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43e2877caf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3e2877caf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3e2877caf_1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43e2877caf_1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3e2877caf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3e2877caf_1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43e2877caf_1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3e01af911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3e01af911_0_4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43e01af911_0_4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3e01af911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43e01af911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8325b0cd5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8325b0cd5_0_5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8325b0cd5_0_5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3e01af9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3e01af91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43e01af91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3e01af91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3e01af911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Turner, Erick (2016): Peer review After Results are Known: Are we “PARKing” the Cart Before the Horse?. figshare. Presentation.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https://doi.org/10.6084/m9.figshare.3381379.v1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43e01af911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3e01af91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3e01af911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https://www.nature.com/news/robust-research-institutions-must-do-their-part-for-reproducibility-1.18259?WT.mc_id=TWT_NatureNews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0" name="Google Shape;160;g43e01af911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3e01af91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3e01af911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43e01af911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3e01af91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3e01af911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3e01af911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4" y="6108245"/>
            <a:ext cx="1368883" cy="6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0" y="0"/>
            <a:ext cx="1576500" cy="68652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Google Shape;15;p1" descr="TU_P5#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64" y="5852440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" name="Google Shape;26;p5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" name="Google Shape;29;p5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" name="Google Shape;40;p9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" name="Google Shape;43;p9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" name="Google Shape;54;p1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7" name="Google Shape;57;p1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Google Shape;68;p1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1" name="Google Shape;71;p1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" name="Google Shape;82;p2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1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5" name="Google Shape;85;p2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" name="Google Shape;96;p25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5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5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9" name="Google Shape;99;p25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1-500-scientists-lift-the-lid-on-reproducibility-1.1997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snu.nl/files/documents/Netherlands%20Code%20of%20Conduct%20for%20Research%20Integrity%202018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251524591775188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177/251524591775188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177/251524591775188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4055448.v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doi.org/10.5281/zenodo.17785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working.wordpress.com/2017/09/18/training-for-data-steward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uniglobetravel.com/315/destination-guides/country/Netherlands#ma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1rkab7tlqy5f1.cloudfront.net/Library/Themaportalen/RDM/researchdata-framework-policy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doi.org/10.1038/s41467-018-06595-2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sf.io/kxnu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working.wordpress.com/2018/02/07/do-as-you-preach-results-of-2017-data-management-survey-now-publishe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delft.nl/en/library/current-topics/research-data-management/research-data-management/data-stewardship/data-champions/our-data-champion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92241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nature.com/articles/d41586-018-05467-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penworking.wordpress.com/2018/06/24/changing-the-academic-reward-system-the-umc-utrecht-perspective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openscience.nl/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ec.europa.eu/research/openscience/pdf/os_rewards_wgreport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openworking.wordpress.com/data-stewardship/" TargetMode="External"/><Relationship Id="rId5" Type="http://schemas.openxmlformats.org/officeDocument/2006/relationships/image" Target="../media/image38.png"/><Relationship Id="rId4" Type="http://schemas.openxmlformats.org/officeDocument/2006/relationships/hyperlink" Target="mailto:m.teperek@tudelft.n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3381379.v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news/2011/111101/full/479015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news/1-500-scientists-lift-the-lid-on-reproducibility-1.199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7679283" cy="6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9"/>
          <p:cNvSpPr txBox="1"/>
          <p:nvPr/>
        </p:nvSpPr>
        <p:spPr>
          <a:xfrm>
            <a:off x="1556825" y="-4575"/>
            <a:ext cx="7679400" cy="1919100"/>
          </a:xfrm>
          <a:prstGeom prst="rect">
            <a:avLst/>
          </a:prstGeom>
          <a:solidFill>
            <a:srgbClr val="FFFFFF">
              <a:alpha val="426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On the Road to Reproducible Research: </a:t>
            </a:r>
            <a:endParaRPr sz="4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Data Stewardship in Practice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3" name="Google Shape;113;p29"/>
          <p:cNvSpPr/>
          <p:nvPr/>
        </p:nvSpPr>
        <p:spPr>
          <a:xfrm>
            <a:off x="4673326" y="5653925"/>
            <a:ext cx="4658400" cy="1272000"/>
          </a:xfrm>
          <a:prstGeom prst="rect">
            <a:avLst/>
          </a:prstGeom>
          <a:solidFill>
            <a:srgbClr val="FFFFFF">
              <a:alpha val="703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Marta Teperek </a:t>
            </a:r>
            <a:endParaRPr b="1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Data Stewardship Coordinator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TU Delft Library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Beilstein Open Science Symposium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9 October 2018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14" name="Google Shape;1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725" y="6367091"/>
            <a:ext cx="1188174" cy="4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factors contribute to irreproducible research?</a:t>
            </a:r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Selective reporting</a:t>
            </a:r>
            <a:endParaRPr sz="3200"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Pressure to publish</a:t>
            </a:r>
            <a:endParaRPr sz="3200"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Insufficient oversight and mentoring</a:t>
            </a:r>
            <a:endParaRPr sz="3200"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US" sz="3200">
                <a:solidFill>
                  <a:srgbClr val="000000"/>
                </a:solidFill>
              </a:rPr>
              <a:t>Supporting data / methods/ code not available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87" name="Google Shape;187;p38"/>
          <p:cNvSpPr txBox="1"/>
          <p:nvPr/>
        </p:nvSpPr>
        <p:spPr>
          <a:xfrm>
            <a:off x="1906975" y="5925025"/>
            <a:ext cx="86217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https://www.nature.com/news/1-500-scientists-lift-the-lid-on-reproducibility-1.19970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Netherlands Code of Conduct for Research Integrity</a:t>
            </a:r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“Data” mentioned 40+ times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i="1"/>
              <a:t>If parts of the research or data are not to be made public, the researcher must provide a good account of why this is not possible</a:t>
            </a:r>
            <a:endParaRPr i="1"/>
          </a:p>
        </p:txBody>
      </p:sp>
      <p:sp>
        <p:nvSpPr>
          <p:cNvPr id="195" name="Google Shape;195;p39"/>
          <p:cNvSpPr txBox="1"/>
          <p:nvPr/>
        </p:nvSpPr>
        <p:spPr>
          <a:xfrm>
            <a:off x="1681925" y="5970900"/>
            <a:ext cx="67224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http://www.vsnu.nl/files/documents/Netherlands%20Code%20of%20Conduct%20for%20Research%20Integrity%202018.pdf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the main barriers to data sharing?</a:t>
            </a:r>
            <a:endParaRPr/>
          </a:p>
        </p:txBody>
      </p:sp>
      <p:sp>
        <p:nvSpPr>
          <p:cNvPr id="202" name="Google Shape;202;p40"/>
          <p:cNvSpPr txBox="1"/>
          <p:nvPr/>
        </p:nvSpPr>
        <p:spPr>
          <a:xfrm>
            <a:off x="3352800" y="6477000"/>
            <a:ext cx="3659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https://doi.org/10.1177/2515245917751886</a:t>
            </a:r>
            <a:r>
              <a:rPr lang="en-US"/>
              <a:t>  </a:t>
            </a:r>
            <a:endParaRPr/>
          </a:p>
        </p:txBody>
      </p:sp>
      <p:pic>
        <p:nvPicPr>
          <p:cNvPr id="203" name="Google Shape;2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750" y="1971406"/>
            <a:ext cx="7106401" cy="3632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To what extent do you agree with the following statements about barriers related to data sharing?</a:t>
            </a:r>
            <a:endParaRPr sz="2400"/>
          </a:p>
        </p:txBody>
      </p:sp>
      <p:pic>
        <p:nvPicPr>
          <p:cNvPr id="210" name="Google Shape;210;p41"/>
          <p:cNvPicPr preferRelativeResize="0"/>
          <p:nvPr/>
        </p:nvPicPr>
        <p:blipFill rotWithShape="1">
          <a:blip r:embed="rId3">
            <a:alphaModFix/>
          </a:blip>
          <a:srcRect l="1254" t="8029"/>
          <a:stretch/>
        </p:blipFill>
        <p:spPr>
          <a:xfrm>
            <a:off x="1575125" y="1372825"/>
            <a:ext cx="7578375" cy="472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1"/>
          <p:cNvSpPr txBox="1"/>
          <p:nvPr/>
        </p:nvSpPr>
        <p:spPr>
          <a:xfrm>
            <a:off x="3352800" y="6477000"/>
            <a:ext cx="3659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https://doi.org/10.1177/2515245917751886</a:t>
            </a:r>
            <a:r>
              <a:rPr lang="en-US"/>
              <a:t> 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2"/>
          <p:cNvPicPr preferRelativeResize="0"/>
          <p:nvPr/>
        </p:nvPicPr>
        <p:blipFill rotWithShape="1">
          <a:blip r:embed="rId3">
            <a:alphaModFix/>
          </a:blip>
          <a:srcRect l="1254" t="8029"/>
          <a:stretch/>
        </p:blipFill>
        <p:spPr>
          <a:xfrm>
            <a:off x="1575125" y="1372825"/>
            <a:ext cx="7578375" cy="472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2"/>
          <p:cNvSpPr txBox="1"/>
          <p:nvPr/>
        </p:nvSpPr>
        <p:spPr>
          <a:xfrm>
            <a:off x="3352800" y="6477000"/>
            <a:ext cx="3659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https://doi.org/10.1177/2515245917751886</a:t>
            </a:r>
            <a:r>
              <a:rPr lang="en-US"/>
              <a:t>  </a:t>
            </a:r>
            <a:endParaRPr/>
          </a:p>
        </p:txBody>
      </p:sp>
      <p:sp>
        <p:nvSpPr>
          <p:cNvPr id="219" name="Google Shape;219;p42"/>
          <p:cNvSpPr/>
          <p:nvPr/>
        </p:nvSpPr>
        <p:spPr>
          <a:xfrm>
            <a:off x="1603100" y="4421525"/>
            <a:ext cx="2266800" cy="443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0" name="Google Shape;220;p42"/>
          <p:cNvCxnSpPr/>
          <p:nvPr/>
        </p:nvCxnSpPr>
        <p:spPr>
          <a:xfrm flipH="1">
            <a:off x="3985600" y="4460125"/>
            <a:ext cx="646200" cy="14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" name="Google Shape;221;p42"/>
          <p:cNvSpPr txBox="1"/>
          <p:nvPr/>
        </p:nvSpPr>
        <p:spPr>
          <a:xfrm>
            <a:off x="4631800" y="3891025"/>
            <a:ext cx="3221700" cy="56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two reasons close to the bottom are technological</a:t>
            </a:r>
            <a:endParaRPr/>
          </a:p>
        </p:txBody>
      </p:sp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To what extent do you agree with the following statements about barriers related to data sharing?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Similar findings in other reports (from other disciplines), e.g.</a:t>
            </a:r>
            <a:endParaRPr/>
          </a:p>
        </p:txBody>
      </p:sp>
      <p:sp>
        <p:nvSpPr>
          <p:cNvPr id="229" name="Google Shape;229;p43"/>
          <p:cNvSpPr txBox="1"/>
          <p:nvPr/>
        </p:nvSpPr>
        <p:spPr>
          <a:xfrm>
            <a:off x="1629600" y="1958925"/>
            <a:ext cx="7373400" cy="30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Life sciences, social sciences and humanities:</a:t>
            </a:r>
            <a:endParaRPr sz="2200"/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Van den Eynden et al. (2016)</a:t>
            </a:r>
            <a:endParaRPr sz="2200"/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https://doi.org/10.6084/m9.figshare.4055448.v1</a:t>
            </a:r>
            <a:endParaRPr sz="22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 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All disciplines:</a:t>
            </a:r>
            <a:endParaRPr sz="2200"/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Johnson et al. (2016) </a:t>
            </a:r>
            <a:endParaRPr sz="2200"/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http://doi.org/10.5281/zenodo.177856</a:t>
            </a:r>
            <a:r>
              <a:rPr lang="en-US" sz="2200"/>
              <a:t> </a:t>
            </a:r>
            <a:endParaRPr sz="2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1763106" y="157125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The main obstacles to Open Science and FAIR Data are </a:t>
            </a:r>
            <a:r>
              <a:rPr lang="en-US" b="1">
                <a:solidFill>
                  <a:schemeClr val="dk2"/>
                </a:solidFill>
              </a:rPr>
              <a:t>cultural, not technological</a:t>
            </a:r>
            <a:endParaRPr/>
          </a:p>
        </p:txBody>
      </p:sp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975" y="3397475"/>
            <a:ext cx="7568026" cy="361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7679283" cy="6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>
            <a:spLocks noGrp="1"/>
          </p:cNvSpPr>
          <p:nvPr>
            <p:ph type="title"/>
          </p:nvPr>
        </p:nvSpPr>
        <p:spPr>
          <a:xfrm>
            <a:off x="1571625" y="0"/>
            <a:ext cx="7679400" cy="1449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achieve cultural change?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study from TU Delft</a:t>
            </a:r>
            <a:endParaRPr/>
          </a:p>
        </p:txBody>
      </p:sp>
      <p:sp>
        <p:nvSpPr>
          <p:cNvPr id="245" name="Google Shape;245;p4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20700" lvl="0" indent="127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000"/>
              <a:t>Vision for Data Stewardship at TU Delft: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Good data management is a necessary prerequisite to </a:t>
            </a:r>
            <a:r>
              <a:rPr lang="en-US" sz="3000"/>
              <a:t>FAIR data</a:t>
            </a:r>
            <a:endParaRPr/>
          </a:p>
        </p:txBody>
      </p:sp>
      <p:pic>
        <p:nvPicPr>
          <p:cNvPr id="252" name="Google Shape;252;p46" descr="Shoes, Girls Shoes, Sneaker, Suede, Snea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7114" y="1761288"/>
            <a:ext cx="6998351" cy="467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Research is central: importance of disciplinary support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7"/>
          <p:cNvSpPr txBox="1"/>
          <p:nvPr/>
        </p:nvSpPr>
        <p:spPr>
          <a:xfrm>
            <a:off x="1687286" y="2095786"/>
            <a:ext cx="793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200"/>
              <a:t>Data Stewards have a PhD (or equivalent)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7"/>
          <p:cNvSpPr txBox="1"/>
          <p:nvPr/>
        </p:nvSpPr>
        <p:spPr>
          <a:xfrm>
            <a:off x="1614000" y="5972475"/>
            <a:ext cx="63357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Training in data management provided: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https://openworking.wordpress.com/2017/09/18/training-for-data-stewards/</a:t>
            </a:r>
            <a:r>
              <a:rPr lang="en-US"/>
              <a:t> </a:t>
            </a:r>
            <a:endParaRPr/>
          </a:p>
        </p:txBody>
      </p:sp>
      <p:pic>
        <p:nvPicPr>
          <p:cNvPr id="261" name="Google Shape;26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0" y="2618986"/>
            <a:ext cx="6847250" cy="3201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is TU Delft? </a:t>
            </a:r>
            <a:br>
              <a:rPr lang="en-US"/>
            </a:br>
            <a:r>
              <a:rPr lang="en-US"/>
              <a:t>(Delft University of Technology)</a:t>
            </a:r>
            <a:endParaRPr/>
          </a:p>
        </p:txBody>
      </p:sp>
      <p:pic>
        <p:nvPicPr>
          <p:cNvPr id="121" name="Google Shape;121;p30" descr="http://www.wordtravels.com/images/map/Netherlands_ma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7004" y="1417639"/>
            <a:ext cx="4513064" cy="481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0"/>
          <p:cNvSpPr/>
          <p:nvPr/>
        </p:nvSpPr>
        <p:spPr>
          <a:xfrm>
            <a:off x="1948541" y="6383255"/>
            <a:ext cx="949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http://www.uniglobetravel.com/315/destination-guides/country/Netherlands#map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Key principles behind the project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8"/>
          <p:cNvSpPr txBox="1">
            <a:spLocks noGrp="1"/>
          </p:cNvSpPr>
          <p:nvPr>
            <p:ph type="body" idx="1"/>
          </p:nvPr>
        </p:nvSpPr>
        <p:spPr>
          <a:xfrm>
            <a:off x="1475275" y="1600200"/>
            <a:ext cx="84927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is central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stewards are consultants, not police!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Objective: improve culture (</a:t>
            </a: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compliance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</a:pPr>
            <a:r>
              <a:rPr lang="en-US"/>
              <a:t>Focus on incremental changes, be realistic</a:t>
            </a:r>
            <a:endParaRPr/>
          </a:p>
        </p:txBody>
      </p:sp>
      <p:pic>
        <p:nvPicPr>
          <p:cNvPr id="269" name="Google Shape;26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300" y="4082875"/>
            <a:ext cx="4162699" cy="27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Disciplinary approach to policies</a:t>
            </a:r>
            <a:endParaRPr/>
          </a:p>
        </p:txBody>
      </p:sp>
      <p:sp>
        <p:nvSpPr>
          <p:cNvPr id="276" name="Google Shape;276;p49"/>
          <p:cNvSpPr txBox="1">
            <a:spLocks noGrp="1"/>
          </p:cNvSpPr>
          <p:nvPr>
            <p:ph type="body" idx="1"/>
          </p:nvPr>
        </p:nvSpPr>
        <p:spPr>
          <a:xfrm>
            <a:off x="1636200" y="1219200"/>
            <a:ext cx="74619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Framework Policy (in place):</a:t>
            </a:r>
            <a:endParaRPr sz="2400" b="1"/>
          </a:p>
          <a:p>
            <a:pPr marL="9144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Specifies TU Delft-wide roles and responsibilities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Faculty-specific policies (in development):</a:t>
            </a:r>
            <a:r>
              <a:rPr lang="en-US" sz="2400"/>
              <a:t> </a:t>
            </a:r>
            <a:endParaRPr sz="2400"/>
          </a:p>
          <a:p>
            <a:pPr marL="9144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Faculty-specific roles and responsibilities</a:t>
            </a:r>
            <a:endParaRPr sz="2400"/>
          </a:p>
          <a:p>
            <a:pPr marL="9144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To reflect disciplinary differences</a:t>
            </a:r>
            <a:endParaRPr b="1"/>
          </a:p>
        </p:txBody>
      </p:sp>
      <p:sp>
        <p:nvSpPr>
          <p:cNvPr id="277" name="Google Shape;277;p49"/>
          <p:cNvSpPr txBox="1"/>
          <p:nvPr/>
        </p:nvSpPr>
        <p:spPr>
          <a:xfrm>
            <a:off x="1864150" y="4160850"/>
            <a:ext cx="6832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https://d1rkab7tlqy5f1.cloudfront.net/Library/Themaportalen/RDM/researchdata-framework-policy.pdf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0"/>
          <p:cNvPicPr preferRelativeResize="0"/>
          <p:nvPr/>
        </p:nvPicPr>
        <p:blipFill rotWithShape="1">
          <a:blip r:embed="rId3">
            <a:alphaModFix/>
          </a:blip>
          <a:srcRect l="5204" b="69545"/>
          <a:stretch/>
        </p:blipFill>
        <p:spPr>
          <a:xfrm>
            <a:off x="1610700" y="1720549"/>
            <a:ext cx="7380901" cy="10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0"/>
          <p:cNvPicPr preferRelativeResize="0"/>
          <p:nvPr/>
        </p:nvPicPr>
        <p:blipFill rotWithShape="1">
          <a:blip r:embed="rId3">
            <a:alphaModFix/>
          </a:blip>
          <a:srcRect l="5204" t="43100"/>
          <a:stretch/>
        </p:blipFill>
        <p:spPr>
          <a:xfrm>
            <a:off x="1610700" y="2507721"/>
            <a:ext cx="7380901" cy="194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625" y="4709125"/>
            <a:ext cx="6581349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0"/>
          <p:cNvSpPr txBox="1">
            <a:spLocks noGrp="1"/>
          </p:cNvSpPr>
          <p:nvPr>
            <p:ph type="title"/>
          </p:nvPr>
        </p:nvSpPr>
        <p:spPr>
          <a:xfrm>
            <a:off x="1558050" y="274650"/>
            <a:ext cx="758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/>
              <a:t>Data and code supporting reported results should be available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Calibri"/>
              <a:buNone/>
            </a:pPr>
            <a:endParaRPr sz="2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0"/>
          <p:cNvSpPr/>
          <p:nvPr/>
        </p:nvSpPr>
        <p:spPr>
          <a:xfrm>
            <a:off x="1610694" y="4447427"/>
            <a:ext cx="727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https://doi.org/10.1038/s41467-018-06595-2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50" y="1148900"/>
            <a:ext cx="8666675" cy="49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 txBox="1"/>
          <p:nvPr/>
        </p:nvSpPr>
        <p:spPr>
          <a:xfrm>
            <a:off x="2351800" y="6253925"/>
            <a:ext cx="21558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Tim Errington: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https://osf.io/kxnu5/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Laggards vs innovators at Delft </a:t>
            </a:r>
            <a:endParaRPr/>
          </a:p>
        </p:txBody>
      </p:sp>
      <p:sp>
        <p:nvSpPr>
          <p:cNvPr id="303" name="Google Shape;303;p52"/>
          <p:cNvSpPr txBox="1"/>
          <p:nvPr/>
        </p:nvSpPr>
        <p:spPr>
          <a:xfrm>
            <a:off x="1599425" y="6189500"/>
            <a:ext cx="7155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https://openworking.wordpress.com/2018/02/07/do-as-you-preach-results-of-2017-data-management-survey-now-published/</a:t>
            </a:r>
            <a:r>
              <a:rPr lang="en-US"/>
              <a:t> </a:t>
            </a:r>
            <a:endParaRPr/>
          </a:p>
        </p:txBody>
      </p:sp>
      <p:pic>
        <p:nvPicPr>
          <p:cNvPr id="304" name="Google Shape;30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875" y="1417650"/>
            <a:ext cx="7056774" cy="4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the Data Stewards do?</a:t>
            </a:r>
            <a:endParaRPr/>
          </a:p>
        </p:txBody>
      </p:sp>
      <p:pic>
        <p:nvPicPr>
          <p:cNvPr id="311" name="Google Shape;3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0" y="1417639"/>
            <a:ext cx="2567780" cy="513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3"/>
          <p:cNvSpPr txBox="1"/>
          <p:nvPr/>
        </p:nvSpPr>
        <p:spPr>
          <a:xfrm>
            <a:off x="3832375" y="1799900"/>
            <a:ext cx="5519700" cy="2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First contact points for any data questions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Advocacy and training</a:t>
            </a:r>
            <a:endParaRPr sz="2800">
              <a:solidFill>
                <a:schemeClr val="dk1"/>
              </a:solidFill>
            </a:endParaRPr>
          </a:p>
          <a:p>
            <a:pPr marL="914400" marR="0" lvl="1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 i="1">
                <a:solidFill>
                  <a:schemeClr val="dk1"/>
                </a:solidFill>
              </a:rPr>
              <a:t>Reaching out to researchers who “don’t have data” and who “don’t have any problems”</a:t>
            </a:r>
            <a:endParaRPr sz="28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775" y="70900"/>
            <a:ext cx="6600414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Innovators: Data Champions</a:t>
            </a:r>
            <a:endParaRPr/>
          </a:p>
        </p:txBody>
      </p:sp>
      <p:sp>
        <p:nvSpPr>
          <p:cNvPr id="325" name="Google Shape;325;p55"/>
          <p:cNvSpPr txBox="1"/>
          <p:nvPr/>
        </p:nvSpPr>
        <p:spPr>
          <a:xfrm>
            <a:off x="1636050" y="5790425"/>
            <a:ext cx="72081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https://www.tudelft.nl/en/library/current-topics/research-data-management/research-data-management/data-stewardship/data-champions/our-data-champions/</a:t>
            </a:r>
            <a:r>
              <a:rPr lang="en-US"/>
              <a:t> </a:t>
            </a:r>
            <a:endParaRPr/>
          </a:p>
        </p:txBody>
      </p:sp>
      <p:pic>
        <p:nvPicPr>
          <p:cNvPr id="326" name="Google Shape;32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513" y="1722438"/>
            <a:ext cx="5869574" cy="429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the Data Champions do?</a:t>
            </a:r>
            <a:endParaRPr/>
          </a:p>
        </p:txBody>
      </p:sp>
      <p:pic>
        <p:nvPicPr>
          <p:cNvPr id="333" name="Google Shape;3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950" y="1417647"/>
            <a:ext cx="4418876" cy="24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725" y="1885875"/>
            <a:ext cx="5817224" cy="43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Collaboration across the campus: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Making good practices easy(ier) to adopt</a:t>
            </a:r>
            <a:endParaRPr/>
          </a:p>
        </p:txBody>
      </p:sp>
      <p:pic>
        <p:nvPicPr>
          <p:cNvPr id="341" name="Google Shape;3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875" y="1855900"/>
            <a:ext cx="7305649" cy="483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7"/>
          <p:cNvSpPr txBox="1"/>
          <p:nvPr/>
        </p:nvSpPr>
        <p:spPr>
          <a:xfrm>
            <a:off x="2797725" y="2525025"/>
            <a:ext cx="5373300" cy="28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FFFFFF"/>
                </a:highlight>
              </a:rPr>
              <a:t>Workflow integration (in progress):</a:t>
            </a:r>
            <a:endParaRPr sz="24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FFFFFF"/>
                </a:highlight>
              </a:rPr>
              <a:t>Request support from all relevant service providers based on a data management plan</a:t>
            </a:r>
            <a:endParaRPr sz="24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highlight>
                  <a:srgbClr val="FFFFFF"/>
                </a:highlight>
              </a:rPr>
              <a:t>Data management plans useful?</a:t>
            </a:r>
            <a:endParaRPr sz="2400" i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is TU Delft? </a:t>
            </a:r>
            <a:br>
              <a:rPr lang="en-US"/>
            </a:br>
            <a:r>
              <a:rPr lang="en-US"/>
              <a:t>(Delft University of Technology)</a:t>
            </a:r>
            <a:endParaRPr/>
          </a:p>
        </p:txBody>
      </p:sp>
      <p:sp>
        <p:nvSpPr>
          <p:cNvPr id="129" name="Google Shape;129;p31"/>
          <p:cNvSpPr/>
          <p:nvPr/>
        </p:nvSpPr>
        <p:spPr>
          <a:xfrm>
            <a:off x="1763106" y="6488668"/>
            <a:ext cx="801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https://commons.wikimedia.org/w/index.php?curid=1922415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31"/>
          <p:cNvGrpSpPr/>
          <p:nvPr/>
        </p:nvGrpSpPr>
        <p:grpSpPr>
          <a:xfrm>
            <a:off x="2617937" y="1417644"/>
            <a:ext cx="4915538" cy="5092934"/>
            <a:chOff x="2588512" y="1243469"/>
            <a:chExt cx="4915538" cy="5092934"/>
          </a:xfrm>
        </p:grpSpPr>
        <p:pic>
          <p:nvPicPr>
            <p:cNvPr id="131" name="Google Shape;131;p31" descr="https://upload.wikimedia.org/wikipedia/commons/thumb/6/65/The_Netherlands_compared_to_sealevel.png/800px-The_Netherlands_compared_to_sealevel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8512" y="1243469"/>
              <a:ext cx="4915538" cy="509293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" name="Google Shape;132;p31"/>
            <p:cNvCxnSpPr/>
            <p:nvPr/>
          </p:nvCxnSpPr>
          <p:spPr>
            <a:xfrm flipH="1">
              <a:off x="4310785" y="4180114"/>
              <a:ext cx="424500" cy="402900"/>
            </a:xfrm>
            <a:prstGeom prst="straightConnector1">
              <a:avLst/>
            </a:prstGeom>
            <a:noFill/>
            <a:ln w="25400" cap="flat" cmpd="sng">
              <a:solidFill>
                <a:srgbClr val="A5CA1A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what about the real incentives?...</a:t>
            </a:r>
            <a:endParaRPr/>
          </a:p>
        </p:txBody>
      </p:sp>
      <p:pic>
        <p:nvPicPr>
          <p:cNvPr id="349" name="Google Shape;349;p58"/>
          <p:cNvPicPr preferRelativeResize="0"/>
          <p:nvPr/>
        </p:nvPicPr>
        <p:blipFill rotWithShape="1">
          <a:blip r:embed="rId3">
            <a:alphaModFix/>
          </a:blip>
          <a:srcRect r="13985"/>
          <a:stretch/>
        </p:blipFill>
        <p:spPr>
          <a:xfrm>
            <a:off x="1763100" y="1455800"/>
            <a:ext cx="6973975" cy="44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8"/>
          <p:cNvSpPr txBox="1"/>
          <p:nvPr/>
        </p:nvSpPr>
        <p:spPr>
          <a:xfrm>
            <a:off x="2895600" y="6096000"/>
            <a:ext cx="65115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FF"/>
                </a:solidFill>
                <a:hlinkClick r:id="rId4"/>
              </a:rPr>
              <a:t>https://www.nature.com/articles/d41586-018-05467-5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study - not from TU Delft ;)</a:t>
            </a:r>
            <a:endParaRPr/>
          </a:p>
        </p:txBody>
      </p:sp>
      <p:pic>
        <p:nvPicPr>
          <p:cNvPr id="357" name="Google Shape;35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025" y="1185338"/>
            <a:ext cx="6967880" cy="51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9"/>
          <p:cNvSpPr txBox="1"/>
          <p:nvPr/>
        </p:nvSpPr>
        <p:spPr>
          <a:xfrm>
            <a:off x="1614900" y="6241900"/>
            <a:ext cx="76356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https://openworking.wordpress.com/2018/06/24/changing-the-academic-reward-system-the-umc-utrecht-perspective/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Plan Open Science</a:t>
            </a:r>
            <a:endParaRPr/>
          </a:p>
        </p:txBody>
      </p:sp>
      <p:pic>
        <p:nvPicPr>
          <p:cNvPr id="365" name="Google Shape;3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8938"/>
            <a:ext cx="8839203" cy="465091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0"/>
          <p:cNvSpPr txBox="1"/>
          <p:nvPr/>
        </p:nvSpPr>
        <p:spPr>
          <a:xfrm>
            <a:off x="3243025" y="6109850"/>
            <a:ext cx="51411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https://www.openscience.nl/en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Commitment to Open Science - eligibility condition in FP9?</a:t>
            </a:r>
            <a:endParaRPr/>
          </a:p>
        </p:txBody>
      </p:sp>
      <p:pic>
        <p:nvPicPr>
          <p:cNvPr id="372" name="Google Shape;372;p61"/>
          <p:cNvPicPr preferRelativeResize="0"/>
          <p:nvPr/>
        </p:nvPicPr>
        <p:blipFill rotWithShape="1">
          <a:blip r:embed="rId3">
            <a:alphaModFix/>
          </a:blip>
          <a:srcRect b="15511"/>
          <a:stretch/>
        </p:blipFill>
        <p:spPr>
          <a:xfrm>
            <a:off x="1898775" y="2017574"/>
            <a:ext cx="6539799" cy="3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1"/>
          <p:cNvSpPr txBox="1"/>
          <p:nvPr/>
        </p:nvSpPr>
        <p:spPr>
          <a:xfrm>
            <a:off x="2317175" y="5921175"/>
            <a:ext cx="63126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76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http://ec.europa.eu/research/openscience/pdf/os_rewards_wgreport.pdf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 Delft initiatives</a:t>
            </a:r>
            <a:endParaRPr/>
          </a:p>
        </p:txBody>
      </p:sp>
      <p:pic>
        <p:nvPicPr>
          <p:cNvPr id="380" name="Google Shape;38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325" y="1595825"/>
            <a:ext cx="7460275" cy="30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6325" y="1696825"/>
            <a:ext cx="4731798" cy="51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5050" y="2676550"/>
            <a:ext cx="5691351" cy="38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- quote 1 </a:t>
            </a:r>
            <a:endParaRPr/>
          </a:p>
        </p:txBody>
      </p:sp>
      <p:pic>
        <p:nvPicPr>
          <p:cNvPr id="389" name="Google Shape;38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125" y="1691263"/>
            <a:ext cx="7372350" cy="47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- quote 2</a:t>
            </a:r>
            <a:endParaRPr/>
          </a:p>
        </p:txBody>
      </p:sp>
      <p:sp>
        <p:nvSpPr>
          <p:cNvPr id="396" name="Google Shape;396;p64"/>
          <p:cNvSpPr txBox="1">
            <a:spLocks noGrp="1"/>
          </p:cNvSpPr>
          <p:nvPr>
            <p:ph type="body" idx="1"/>
          </p:nvPr>
        </p:nvSpPr>
        <p:spPr>
          <a:xfrm>
            <a:off x="1924700" y="1984000"/>
            <a:ext cx="40041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i="1"/>
              <a:t>Perhaps we should focus not so much on “do we have the right infrastructure” but on “do we have the right people?”</a:t>
            </a:r>
            <a:endParaRPr i="1"/>
          </a:p>
        </p:txBody>
      </p:sp>
      <p:pic>
        <p:nvPicPr>
          <p:cNvPr id="397" name="Google Shape;397;p64"/>
          <p:cNvPicPr preferRelativeResize="0"/>
          <p:nvPr/>
        </p:nvPicPr>
        <p:blipFill rotWithShape="1">
          <a:blip r:embed="rId3">
            <a:alphaModFix/>
          </a:blip>
          <a:srcRect l="17245"/>
          <a:stretch/>
        </p:blipFill>
        <p:spPr>
          <a:xfrm>
            <a:off x="6151000" y="1906200"/>
            <a:ext cx="23647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4"/>
          <p:cNvSpPr txBox="1"/>
          <p:nvPr/>
        </p:nvSpPr>
        <p:spPr>
          <a:xfrm>
            <a:off x="5928800" y="4823575"/>
            <a:ext cx="3090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Alastair Dunning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Head of Research Data Services at TU Delft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>
            <a:spLocks noGrp="1"/>
          </p:cNvSpPr>
          <p:nvPr>
            <p:ph type="title"/>
          </p:nvPr>
        </p:nvSpPr>
        <p:spPr>
          <a:xfrm>
            <a:off x="1763106" y="-30161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lang="en-US"/>
              <a:t>Time for questions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65" descr="Creative, Logo, The Background, Folder, The Inscription"/>
          <p:cNvPicPr preferRelativeResize="0"/>
          <p:nvPr/>
        </p:nvPicPr>
        <p:blipFill rotWithShape="1">
          <a:blip r:embed="rId3">
            <a:alphaModFix/>
          </a:blip>
          <a:srcRect t="5687" b="6945"/>
          <a:stretch/>
        </p:blipFill>
        <p:spPr>
          <a:xfrm>
            <a:off x="1763100" y="1273350"/>
            <a:ext cx="7214501" cy="4177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65"/>
          <p:cNvGrpSpPr/>
          <p:nvPr/>
        </p:nvGrpSpPr>
        <p:grpSpPr>
          <a:xfrm>
            <a:off x="3466015" y="2105703"/>
            <a:ext cx="5665200" cy="2898300"/>
            <a:chOff x="3770815" y="2867703"/>
            <a:chExt cx="5665200" cy="2898300"/>
          </a:xfrm>
        </p:grpSpPr>
        <p:sp>
          <p:nvSpPr>
            <p:cNvPr id="406" name="Google Shape;406;p65"/>
            <p:cNvSpPr txBox="1"/>
            <p:nvPr/>
          </p:nvSpPr>
          <p:spPr>
            <a:xfrm rot="-60041">
              <a:off x="3794836" y="2916539"/>
              <a:ext cx="5617157" cy="2800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dk1"/>
                  </a:solidFill>
                  <a:latin typeface="Caveat"/>
                  <a:ea typeface="Caveat"/>
                  <a:cs typeface="Caveat"/>
                  <a:sym typeface="Caveat"/>
                </a:rPr>
                <a:t>       Marta Teperek</a:t>
              </a:r>
              <a:endParaRPr sz="3000" b="1"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solidFill>
                    <a:schemeClr val="dk1"/>
                  </a:solidFill>
                  <a:latin typeface="Caveat"/>
                  <a:ea typeface="Caveat"/>
                  <a:cs typeface="Caveat"/>
                  <a:sym typeface="Caveat"/>
                </a:rPr>
                <a:t>Data Stewardship Coordinator</a:t>
              </a:r>
              <a:endParaRPr sz="2900" b="1"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solidFill>
                    <a:schemeClr val="dk1"/>
                  </a:solidFill>
                  <a:latin typeface="Caveat"/>
                  <a:ea typeface="Caveat"/>
                  <a:cs typeface="Caveat"/>
                  <a:sym typeface="Caveat"/>
                </a:rPr>
                <a:t>Technical University Delft</a:t>
              </a:r>
              <a:endParaRPr sz="2900" b="1"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u="sng">
                  <a:solidFill>
                    <a:schemeClr val="hlink"/>
                  </a:solidFill>
                  <a:latin typeface="Caveat"/>
                  <a:ea typeface="Caveat"/>
                  <a:cs typeface="Caveat"/>
                  <a:sym typeface="Caveat"/>
                  <a:hlinkClick r:id="rId4"/>
                </a:rPr>
                <a:t>m.teperek@tudelft.nl</a:t>
              </a:r>
              <a:endParaRPr sz="29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solidFill>
                    <a:schemeClr val="dk1"/>
                  </a:solidFill>
                  <a:latin typeface="Caveat"/>
                  <a:ea typeface="Caveat"/>
                  <a:cs typeface="Caveat"/>
                  <a:sym typeface="Caveat"/>
                </a:rPr>
                <a:t>      @martateperek </a:t>
              </a:r>
              <a:endParaRPr sz="2900" b="1">
                <a:latin typeface="Caveat"/>
                <a:ea typeface="Caveat"/>
                <a:cs typeface="Caveat"/>
                <a:sym typeface="Caveat"/>
              </a:endParaRPr>
            </a:p>
          </p:txBody>
        </p:sp>
        <p:pic>
          <p:nvPicPr>
            <p:cNvPr id="407" name="Google Shape;407;p65" descr="Image result for twitte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40892" y="5290307"/>
              <a:ext cx="377510" cy="307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" name="Google Shape;408;p65"/>
          <p:cNvSpPr txBox="1"/>
          <p:nvPr/>
        </p:nvSpPr>
        <p:spPr>
          <a:xfrm>
            <a:off x="1652800" y="5374625"/>
            <a:ext cx="7553400" cy="15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Project updates: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https://openworking.wordpress.com/data-stewardship/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Slides: 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 Delft - statistics</a:t>
            </a:r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body" idx="1"/>
          </p:nvPr>
        </p:nvSpPr>
        <p:spPr>
          <a:xfrm>
            <a:off x="1586550" y="1257300"/>
            <a:ext cx="74595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Research intensive: </a:t>
            </a:r>
            <a:endParaRPr sz="2900"/>
          </a:p>
          <a:p>
            <a:pPr marL="91440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11th top beneficiary of H2020 funding in 2017</a:t>
            </a:r>
            <a:endParaRPr sz="2900"/>
          </a:p>
          <a:p>
            <a:pPr marL="45720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8 Faculties</a:t>
            </a:r>
            <a:endParaRPr sz="2900"/>
          </a:p>
          <a:p>
            <a:pPr marL="45720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5,000 employees</a:t>
            </a:r>
            <a:endParaRPr sz="2900"/>
          </a:p>
          <a:p>
            <a:pPr marL="91440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including PhD students </a:t>
            </a:r>
            <a:endParaRPr sz="2900"/>
          </a:p>
          <a:p>
            <a:pPr marL="45720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~20,000 students (Bachelor &amp; Master)</a:t>
            </a:r>
            <a:endParaRPr sz="2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Why should we care about research reproducibility?</a:t>
            </a:r>
            <a:endParaRPr sz="5000"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Perverse incentives: pressure to publish positive results...</a:t>
            </a:r>
            <a:endParaRPr/>
          </a:p>
        </p:txBody>
      </p:sp>
      <p:sp>
        <p:nvSpPr>
          <p:cNvPr id="153" name="Google Shape;153;p34"/>
          <p:cNvSpPr txBox="1"/>
          <p:nvPr/>
        </p:nvSpPr>
        <p:spPr>
          <a:xfrm>
            <a:off x="1819875" y="5934758"/>
            <a:ext cx="39594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Turner, Erick (2016): 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https://doi.org/10.6084/m9.figshare.3381379.v1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4" descr="428005a-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500" y="1200418"/>
            <a:ext cx="2161625" cy="289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4" descr="rat race.jpg"/>
          <p:cNvPicPr preferRelativeResize="0"/>
          <p:nvPr/>
        </p:nvPicPr>
        <p:blipFill rotWithShape="1">
          <a:blip r:embed="rId5">
            <a:alphaModFix/>
          </a:blip>
          <a:srcRect t="6836" b="-224"/>
          <a:stretch/>
        </p:blipFill>
        <p:spPr>
          <a:xfrm>
            <a:off x="5779275" y="4184600"/>
            <a:ext cx="3364725" cy="26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4"/>
          <p:cNvSpPr txBox="1"/>
          <p:nvPr/>
        </p:nvSpPr>
        <p:spPr>
          <a:xfrm>
            <a:off x="1658775" y="1922965"/>
            <a:ext cx="51153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Design the study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 data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 data as prespecified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Oops! P&gt; 0.05?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600"/>
              <a:buChar char="–"/>
            </a:pPr>
            <a:r>
              <a:rPr lang="en-US" sz="2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Torture data until it confesses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54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Then, and only then…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write the manuscript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2"/>
                </a:solidFill>
              </a:rPr>
              <a:t>“In many laboratories, the incentives to be first can be stronger than the incentives to be right.”</a:t>
            </a:r>
            <a:endParaRPr sz="3000" i="1">
              <a:solidFill>
                <a:schemeClr val="dk2"/>
              </a:solidFill>
            </a:endParaRPr>
          </a:p>
        </p:txBody>
      </p:sp>
      <p:sp>
        <p:nvSpPr>
          <p:cNvPr id="163" name="Google Shape;163;p35"/>
          <p:cNvSpPr txBox="1"/>
          <p:nvPr/>
        </p:nvSpPr>
        <p:spPr>
          <a:xfrm>
            <a:off x="1880175" y="6273900"/>
            <a:ext cx="3840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</a:rPr>
              <a:t>Nature 525, 25–27 (03 September 2015) doi:10.1038/525025a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225" y="1824239"/>
            <a:ext cx="7483774" cy="333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consequences</a:t>
            </a:r>
            <a:endParaRPr/>
          </a:p>
        </p:txBody>
      </p:sp>
      <p:pic>
        <p:nvPicPr>
          <p:cNvPr id="171" name="Google Shape;1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025" y="1387464"/>
            <a:ext cx="5619750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6"/>
          <p:cNvSpPr txBox="1"/>
          <p:nvPr/>
        </p:nvSpPr>
        <p:spPr>
          <a:xfrm>
            <a:off x="2028750" y="5960475"/>
            <a:ext cx="8786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00FF"/>
                </a:solidFill>
                <a:hlinkClick r:id="rId4"/>
              </a:rPr>
              <a:t>https://www.nature.com/news/2011/111101/full/479015a.html</a:t>
            </a:r>
            <a:r>
              <a:rPr lang="en-US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850" y="429100"/>
            <a:ext cx="6581775" cy="56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/>
        </p:nvSpPr>
        <p:spPr>
          <a:xfrm>
            <a:off x="1906975" y="5925025"/>
            <a:ext cx="86217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https://www.nature.com/news/1-500-scientists-lift-the-lid-on-reproducibility-1.19970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On-screen Show (4:3)</PresentationFormat>
  <Paragraphs>167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Open Sans</vt:lpstr>
      <vt:lpstr>Arial</vt:lpstr>
      <vt:lpstr>Tahoma</vt:lpstr>
      <vt:lpstr>Caveat</vt:lpstr>
      <vt:lpstr>Calibri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Where is TU Delft?  (Delft University of Technology)</vt:lpstr>
      <vt:lpstr>Where is TU Delft?  (Delft University of Technology)</vt:lpstr>
      <vt:lpstr>TU Delft - statistics</vt:lpstr>
      <vt:lpstr>Why should we care about research reproducibility?</vt:lpstr>
      <vt:lpstr>Perverse incentives: pressure to publish positive results...</vt:lpstr>
      <vt:lpstr>“In many laboratories, the incentives to be first can be stronger than the incentives to be right.”</vt:lpstr>
      <vt:lpstr>Some consequences</vt:lpstr>
      <vt:lpstr>PowerPoint Presentation</vt:lpstr>
      <vt:lpstr>What factors contribute to irreproducible research?</vt:lpstr>
      <vt:lpstr>Netherlands Code of Conduct for Research Integrity</vt:lpstr>
      <vt:lpstr>What are the main barriers to data sharing?</vt:lpstr>
      <vt:lpstr>To what extent do you agree with the following statements about barriers related to data sharing?</vt:lpstr>
      <vt:lpstr>To what extent do you agree with the following statements about barriers related to data sharing?</vt:lpstr>
      <vt:lpstr>Similar findings in other reports (from other disciplines), e.g.</vt:lpstr>
      <vt:lpstr>Summary</vt:lpstr>
      <vt:lpstr>How to achieve cultural change? Case study from TU Delft</vt:lpstr>
      <vt:lpstr>Vision for Data Stewardship at TU Delft: Good data management is a necessary prerequisite to FAIR data</vt:lpstr>
      <vt:lpstr>Research is central: importance of disciplinary support</vt:lpstr>
      <vt:lpstr>Key principles behind the project</vt:lpstr>
      <vt:lpstr>Disciplinary approach to policies</vt:lpstr>
      <vt:lpstr>Data and code supporting reported results should be available </vt:lpstr>
      <vt:lpstr>PowerPoint Presentation</vt:lpstr>
      <vt:lpstr>Laggards vs innovators at Delft </vt:lpstr>
      <vt:lpstr>What do the Data Stewards do?</vt:lpstr>
      <vt:lpstr>PowerPoint Presentation</vt:lpstr>
      <vt:lpstr>Innovators: Data Champions</vt:lpstr>
      <vt:lpstr>What do the Data Champions do?</vt:lpstr>
      <vt:lpstr>Collaboration across the campus: Making good practices easy(ier) to adopt</vt:lpstr>
      <vt:lpstr>But what about the real incentives?...</vt:lpstr>
      <vt:lpstr>Case study - not from TU Delft ;)</vt:lpstr>
      <vt:lpstr>National Plan Open Science</vt:lpstr>
      <vt:lpstr>Commitment to Open Science - eligibility condition in FP9?</vt:lpstr>
      <vt:lpstr>TU Delft initiatives</vt:lpstr>
      <vt:lpstr>Summary - quote 1 </vt:lpstr>
      <vt:lpstr>Summary - quote 2</vt:lpstr>
      <vt:lpstr>Time for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Teperek</dc:creator>
  <cp:lastModifiedBy>Marta Teperek</cp:lastModifiedBy>
  <cp:revision>1</cp:revision>
  <dcterms:modified xsi:type="dcterms:W3CDTF">2018-10-08T21:41:38Z</dcterms:modified>
</cp:coreProperties>
</file>